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itchFamily="2" charset="0"/>
      <p:regular r:id="rId13"/>
      <p:bold r:id="rId14"/>
      <p:italic r:id="rId15"/>
      <p:boldItalic r:id="rId16"/>
    </p:embeddedFont>
    <p:embeddedFont>
      <p:font typeface="Montserrat Bold" pitchFamily="2" charset="0"/>
      <p:regular r:id="rId17"/>
      <p:bold r:id="rId18"/>
    </p:embeddedFont>
    <p:embeddedFont>
      <p:font typeface="Montserrat Medium" pitchFamily="2" charset="0"/>
      <p:regular r:id="rId19"/>
      <p:italic r:id="rId20"/>
    </p:embeddedFont>
    <p:embeddedFont>
      <p:font typeface="Montserrat Semi-Bold" panose="020B0604020202020204" charset="0"/>
      <p:regular r:id="rId21"/>
    </p:embeddedFont>
    <p:embeddedFont>
      <p:font typeface="Montserrat Ultra-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05002" cy="691783"/>
          </a:xfrm>
          <a:custGeom>
            <a:avLst/>
            <a:gdLst/>
            <a:ahLst/>
            <a:cxnLst/>
            <a:rect l="l" t="t" r="r" b="b"/>
            <a:pathLst>
              <a:path w="705002" h="691783">
                <a:moveTo>
                  <a:pt x="0" y="0"/>
                </a:moveTo>
                <a:lnTo>
                  <a:pt x="705002" y="0"/>
                </a:lnTo>
                <a:lnTo>
                  <a:pt x="705002" y="691783"/>
                </a:lnTo>
                <a:lnTo>
                  <a:pt x="0" y="69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400000">
            <a:off x="9527967" y="859028"/>
            <a:ext cx="8341089" cy="8587993"/>
          </a:xfrm>
          <a:custGeom>
            <a:avLst/>
            <a:gdLst/>
            <a:ahLst/>
            <a:cxnLst/>
            <a:rect l="l" t="t" r="r" b="b"/>
            <a:pathLst>
              <a:path w="8341089" h="8587993">
                <a:moveTo>
                  <a:pt x="0" y="0"/>
                </a:moveTo>
                <a:lnTo>
                  <a:pt x="8341088" y="0"/>
                </a:lnTo>
                <a:lnTo>
                  <a:pt x="8341088" y="8587994"/>
                </a:lnTo>
                <a:lnTo>
                  <a:pt x="0" y="858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607694" y="1999375"/>
            <a:ext cx="6346737" cy="63467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004C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59220" cy="118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618031"/>
            <a:ext cx="8375814" cy="517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10"/>
              </a:lnSpc>
              <a:spcBef>
                <a:spcPct val="0"/>
              </a:spcBef>
            </a:pPr>
            <a:r>
              <a:rPr lang="en-US" sz="7651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tíc</a:t>
            </a:r>
            <a:r>
              <a:rPr lang="en-US" sz="7651" b="1" u="none" strike="noStrike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 hành vi người dùng ứng dụng AI di động trên nền tảng Big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1839" y="1107278"/>
            <a:ext cx="6044792" cy="4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  <a:spcBef>
                <a:spcPct val="0"/>
              </a:spcBef>
            </a:pPr>
            <a:r>
              <a:rPr lang="en-US" sz="276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19893" y="8182938"/>
            <a:ext cx="11658757" cy="116587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170015">
            <a:off x="11590887" y="-1452818"/>
            <a:ext cx="10112442" cy="9088557"/>
          </a:xfrm>
          <a:custGeom>
            <a:avLst/>
            <a:gdLst/>
            <a:ahLst/>
            <a:cxnLst/>
            <a:rect l="l" t="t" r="r" b="b"/>
            <a:pathLst>
              <a:path w="10112442" h="9088557">
                <a:moveTo>
                  <a:pt x="0" y="0"/>
                </a:moveTo>
                <a:lnTo>
                  <a:pt x="10112443" y="0"/>
                </a:lnTo>
                <a:lnTo>
                  <a:pt x="10112443" y="9088557"/>
                </a:lnTo>
                <a:lnTo>
                  <a:pt x="0" y="908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2788598" y="-811760"/>
            <a:ext cx="7646772" cy="76467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3896" r="-538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878834" y="6496037"/>
            <a:ext cx="2903462" cy="29034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9930" r="-19930"/>
              </a:stretch>
            </a:blipFill>
            <a:ln w="133350" cap="sq">
              <a:solidFill>
                <a:srgbClr val="5A93F6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8310234" y="9640287"/>
            <a:ext cx="1293426" cy="12934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B8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9040" y="929252"/>
            <a:ext cx="8387907" cy="281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7"/>
              </a:lnSpc>
            </a:pPr>
            <a:r>
              <a:rPr lang="en-US" sz="6959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Kết luận &amp; Hướng phát triển</a:t>
            </a:r>
          </a:p>
          <a:p>
            <a:pPr marL="0" lvl="0" indent="0" algn="l">
              <a:lnSpc>
                <a:spcPts val="7377"/>
              </a:lnSpc>
              <a:spcBef>
                <a:spcPct val="0"/>
              </a:spcBef>
            </a:pPr>
            <a:endParaRPr lang="en-US" sz="6959" b="1">
              <a:solidFill>
                <a:srgbClr val="004CC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04317" y="3043835"/>
            <a:ext cx="9439606" cy="580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767" lvl="1" indent="-272884" algn="just">
              <a:lnSpc>
                <a:spcPts val="3539"/>
              </a:lnSpc>
              <a:buFont typeface="Arial"/>
              <a:buChar char="•"/>
            </a:pPr>
            <a:r>
              <a:rPr lang="en-US" sz="252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 Big Data hoàn chỉnh: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dữ liệu – Lưu trữ – Xử lý – Phân tích – ML</a:t>
            </a:r>
          </a:p>
          <a:p>
            <a:pPr marL="545767" lvl="1" indent="-272884" algn="just">
              <a:lnSpc>
                <a:spcPts val="3539"/>
              </a:lnSpc>
              <a:buFont typeface="Arial"/>
              <a:buChar char="•"/>
            </a:pPr>
            <a:r>
              <a:rPr lang="en-US" sz="252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nổi bật: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Phân cụm user &amp; dự đoán Premium</a:t>
            </a:r>
          </a:p>
          <a:p>
            <a:pPr marL="545767" lvl="1" indent="-272884" algn="just">
              <a:lnSpc>
                <a:spcPts val="3539"/>
              </a:lnSpc>
              <a:buFont typeface="Arial"/>
              <a:buChar char="•"/>
            </a:pPr>
            <a:r>
              <a:rPr lang="en-US" sz="252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Hạn chế: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Dữ liệu giả lập, chưa khai thác nhiều thuộc tính định tính, do còn hạn chế về cấu hình máy</a:t>
            </a:r>
          </a:p>
          <a:p>
            <a:pPr marL="545767" lvl="1" indent="-272884" algn="just">
              <a:lnSpc>
                <a:spcPts val="3539"/>
              </a:lnSpc>
              <a:buFont typeface="Arial"/>
              <a:buChar char="•"/>
            </a:pPr>
            <a:r>
              <a:rPr lang="en-US" sz="252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Hướng phát triển: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Áp dụng trên dữ liệu thực tế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Bổ sung nhiều đặc trưng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Xây dựng dashboard thời gian thực</a:t>
            </a:r>
          </a:p>
          <a:p>
            <a:pPr marL="1091535" lvl="2" indent="-363845" algn="just">
              <a:lnSpc>
                <a:spcPts val="3539"/>
              </a:lnSpc>
              <a:buFont typeface="Arial"/>
              <a:buChar char="⚬"/>
            </a:pPr>
            <a:r>
              <a:rPr lang="en-US" sz="25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Thử nghiệm các mô hình ML nâng cao hơn</a:t>
            </a:r>
          </a:p>
          <a:p>
            <a:pPr algn="just">
              <a:lnSpc>
                <a:spcPts val="3539"/>
              </a:lnSpc>
            </a:pPr>
            <a:endParaRPr lang="en-US" sz="252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87904" flipH="1">
            <a:off x="-839917" y="-1714924"/>
            <a:ext cx="19967835" cy="13716849"/>
          </a:xfrm>
          <a:custGeom>
            <a:avLst/>
            <a:gdLst/>
            <a:ahLst/>
            <a:cxnLst/>
            <a:rect l="l" t="t" r="r" b="b"/>
            <a:pathLst>
              <a:path w="19967835" h="13716849">
                <a:moveTo>
                  <a:pt x="17923082" y="0"/>
                </a:moveTo>
                <a:lnTo>
                  <a:pt x="0" y="3635115"/>
                </a:lnTo>
                <a:lnTo>
                  <a:pt x="2044752" y="13716848"/>
                </a:lnTo>
                <a:lnTo>
                  <a:pt x="19967834" y="10081733"/>
                </a:lnTo>
                <a:lnTo>
                  <a:pt x="17923082" y="0"/>
                </a:lnTo>
                <a:close/>
              </a:path>
            </a:pathLst>
          </a:custGeom>
          <a:blipFill>
            <a:blip r:embed="rId2"/>
            <a:stretch>
              <a:fillRect l="-1391" t="-12916" r="-843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891960"/>
            <a:chOff x="0" y="0"/>
            <a:chExt cx="4816593" cy="7616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61668"/>
            </a:xfrm>
            <a:custGeom>
              <a:avLst/>
              <a:gdLst/>
              <a:ahLst/>
              <a:cxnLst/>
              <a:rect l="l" t="t" r="r" b="b"/>
              <a:pathLst>
                <a:path w="4816592" h="761668">
                  <a:moveTo>
                    <a:pt x="0" y="0"/>
                  </a:moveTo>
                  <a:lnTo>
                    <a:pt x="4816592" y="0"/>
                  </a:lnTo>
                  <a:lnTo>
                    <a:pt x="4816592" y="761668"/>
                  </a:lnTo>
                  <a:lnTo>
                    <a:pt x="0" y="761668"/>
                  </a:ln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809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6888" y="-215362"/>
            <a:ext cx="9574225" cy="4787112"/>
            <a:chOff x="0" y="0"/>
            <a:chExt cx="6350000" cy="317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5500" b="-15500"/>
              </a:stretch>
            </a:blipFill>
            <a:ln w="190500" cap="sq">
              <a:solidFill>
                <a:srgbClr val="0E62F2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 rot="3441647">
            <a:off x="15731462" y="4847411"/>
            <a:ext cx="6394424" cy="6386431"/>
          </a:xfrm>
          <a:custGeom>
            <a:avLst/>
            <a:gdLst/>
            <a:ahLst/>
            <a:cxnLst/>
            <a:rect l="l" t="t" r="r" b="b"/>
            <a:pathLst>
              <a:path w="6394424" h="6386431">
                <a:moveTo>
                  <a:pt x="0" y="0"/>
                </a:moveTo>
                <a:lnTo>
                  <a:pt x="6394424" y="0"/>
                </a:lnTo>
                <a:lnTo>
                  <a:pt x="6394424" y="6386431"/>
                </a:lnTo>
                <a:lnTo>
                  <a:pt x="0" y="6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444000" flipH="1">
            <a:off x="-3838550" y="4847411"/>
            <a:ext cx="6394424" cy="6386431"/>
          </a:xfrm>
          <a:custGeom>
            <a:avLst/>
            <a:gdLst/>
            <a:ahLst/>
            <a:cxnLst/>
            <a:rect l="l" t="t" r="r" b="b"/>
            <a:pathLst>
              <a:path w="6394424" h="6386431">
                <a:moveTo>
                  <a:pt x="6394424" y="0"/>
                </a:moveTo>
                <a:lnTo>
                  <a:pt x="0" y="0"/>
                </a:lnTo>
                <a:lnTo>
                  <a:pt x="0" y="6386431"/>
                </a:lnTo>
                <a:lnTo>
                  <a:pt x="6394424" y="6386431"/>
                </a:lnTo>
                <a:lnTo>
                  <a:pt x="63944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028700" y="9921148"/>
            <a:ext cx="16230600" cy="3086100"/>
            <a:chOff x="0" y="0"/>
            <a:chExt cx="427472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7472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68034" y="5010461"/>
            <a:ext cx="12951931" cy="244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48"/>
              </a:lnSpc>
              <a:spcBef>
                <a:spcPct val="0"/>
              </a:spcBef>
            </a:pPr>
            <a:r>
              <a:rPr lang="en-US" sz="9007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Cảm ơn thầy và các bạn đã lắng nghe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151">
            <a:off x="-888644" y="-1837067"/>
            <a:ext cx="20065287" cy="13961134"/>
          </a:xfrm>
          <a:custGeom>
            <a:avLst/>
            <a:gdLst/>
            <a:ahLst/>
            <a:cxnLst/>
            <a:rect l="l" t="t" r="r" b="b"/>
            <a:pathLst>
              <a:path w="20065287" h="13961134">
                <a:moveTo>
                  <a:pt x="2200657" y="0"/>
                </a:moveTo>
                <a:lnTo>
                  <a:pt x="20065288" y="3912280"/>
                </a:lnTo>
                <a:lnTo>
                  <a:pt x="17864631" y="13961134"/>
                </a:lnTo>
                <a:lnTo>
                  <a:pt x="0" y="10048854"/>
                </a:lnTo>
                <a:lnTo>
                  <a:pt x="2200657" y="0"/>
                </a:lnTo>
                <a:close/>
              </a:path>
            </a:pathLst>
          </a:custGeom>
          <a:blipFill>
            <a:blip r:embed="rId2"/>
            <a:stretch>
              <a:fillRect l="-1241" r="-8451" b="-113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21768" y="2560148"/>
            <a:ext cx="6383965" cy="2650240"/>
            <a:chOff x="0" y="0"/>
            <a:chExt cx="2721368" cy="1129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1368" cy="1129749"/>
            </a:xfrm>
            <a:custGeom>
              <a:avLst/>
              <a:gdLst/>
              <a:ahLst/>
              <a:cxnLst/>
              <a:rect l="l" t="t" r="r" b="b"/>
              <a:pathLst>
                <a:path w="2721368" h="1129749">
                  <a:moveTo>
                    <a:pt x="48509" y="0"/>
                  </a:moveTo>
                  <a:lnTo>
                    <a:pt x="2672860" y="0"/>
                  </a:lnTo>
                  <a:cubicBezTo>
                    <a:pt x="2699650" y="0"/>
                    <a:pt x="2721368" y="21718"/>
                    <a:pt x="2721368" y="48509"/>
                  </a:cubicBezTo>
                  <a:lnTo>
                    <a:pt x="2721368" y="1081240"/>
                  </a:lnTo>
                  <a:cubicBezTo>
                    <a:pt x="2721368" y="1108031"/>
                    <a:pt x="2699650" y="1129749"/>
                    <a:pt x="2672860" y="1129749"/>
                  </a:cubicBezTo>
                  <a:lnTo>
                    <a:pt x="48509" y="1129749"/>
                  </a:lnTo>
                  <a:cubicBezTo>
                    <a:pt x="21718" y="1129749"/>
                    <a:pt x="0" y="1108031"/>
                    <a:pt x="0" y="1081240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21368" cy="1177374"/>
            </a:xfrm>
            <a:prstGeom prst="rect">
              <a:avLst/>
            </a:prstGeom>
          </p:spPr>
          <p:txBody>
            <a:bodyPr lIns="31386" tIns="31386" rIns="31386" bIns="31386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871075">
            <a:off x="15350015" y="-2421040"/>
            <a:ext cx="5078392" cy="5072044"/>
          </a:xfrm>
          <a:custGeom>
            <a:avLst/>
            <a:gdLst/>
            <a:ahLst/>
            <a:cxnLst/>
            <a:rect l="l" t="t" r="r" b="b"/>
            <a:pathLst>
              <a:path w="5078392" h="5072044">
                <a:moveTo>
                  <a:pt x="0" y="0"/>
                </a:moveTo>
                <a:lnTo>
                  <a:pt x="5078392" y="0"/>
                </a:lnTo>
                <a:lnTo>
                  <a:pt x="5078392" y="5072044"/>
                </a:lnTo>
                <a:lnTo>
                  <a:pt x="0" y="507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875335" y="5873422"/>
            <a:ext cx="6383965" cy="2650240"/>
            <a:chOff x="0" y="0"/>
            <a:chExt cx="2721368" cy="11297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21368" cy="1129749"/>
            </a:xfrm>
            <a:custGeom>
              <a:avLst/>
              <a:gdLst/>
              <a:ahLst/>
              <a:cxnLst/>
              <a:rect l="l" t="t" r="r" b="b"/>
              <a:pathLst>
                <a:path w="2721368" h="1129749">
                  <a:moveTo>
                    <a:pt x="48509" y="0"/>
                  </a:moveTo>
                  <a:lnTo>
                    <a:pt x="2672860" y="0"/>
                  </a:lnTo>
                  <a:cubicBezTo>
                    <a:pt x="2699650" y="0"/>
                    <a:pt x="2721368" y="21718"/>
                    <a:pt x="2721368" y="48509"/>
                  </a:cubicBezTo>
                  <a:lnTo>
                    <a:pt x="2721368" y="1081240"/>
                  </a:lnTo>
                  <a:cubicBezTo>
                    <a:pt x="2721368" y="1108031"/>
                    <a:pt x="2699650" y="1129749"/>
                    <a:pt x="2672860" y="1129749"/>
                  </a:cubicBezTo>
                  <a:lnTo>
                    <a:pt x="48509" y="1129749"/>
                  </a:lnTo>
                  <a:cubicBezTo>
                    <a:pt x="21718" y="1129749"/>
                    <a:pt x="0" y="1108031"/>
                    <a:pt x="0" y="1081240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21368" cy="1177374"/>
            </a:xfrm>
            <a:prstGeom prst="rect">
              <a:avLst/>
            </a:prstGeom>
          </p:spPr>
          <p:txBody>
            <a:bodyPr lIns="31386" tIns="31386" rIns="31386" bIns="31386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204709"/>
            <a:ext cx="8281595" cy="6752844"/>
          </a:xfrm>
          <a:custGeom>
            <a:avLst/>
            <a:gdLst/>
            <a:ahLst/>
            <a:cxnLst/>
            <a:rect l="l" t="t" r="r" b="b"/>
            <a:pathLst>
              <a:path w="8281595" h="6752844">
                <a:moveTo>
                  <a:pt x="0" y="0"/>
                </a:moveTo>
                <a:lnTo>
                  <a:pt x="8281595" y="0"/>
                </a:lnTo>
                <a:lnTo>
                  <a:pt x="8281595" y="6752844"/>
                </a:lnTo>
                <a:lnTo>
                  <a:pt x="0" y="675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1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57239" y="1104900"/>
            <a:ext cx="10573521" cy="71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Giới thiệu đề tài &amp; mục tiêu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3611" y="2755086"/>
            <a:ext cx="6240279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Dữ liệu giả lập bằng lib Faker hơn 100.000 dòng, 12 thuộc tính</a:t>
            </a:r>
          </a:p>
          <a:p>
            <a:pPr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Sử dụng Hadoop, Spark SQL, Spark MLlib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93611" y="6222817"/>
            <a:ext cx="6240279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Phân nhóm người dùng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Dự đoán khả năng nâng cấp Premium</a:t>
            </a: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Thực hành pipeline BigData thực tế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35169" y="-4573919"/>
            <a:ext cx="13478005" cy="1347800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41071" y="2231758"/>
            <a:ext cx="9277743" cy="7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Quy trình thực hiện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0542266" y="1618855"/>
            <a:ext cx="8341089" cy="8587993"/>
          </a:xfrm>
          <a:custGeom>
            <a:avLst/>
            <a:gdLst/>
            <a:ahLst/>
            <a:cxnLst/>
            <a:rect l="l" t="t" r="r" b="b"/>
            <a:pathLst>
              <a:path w="8341089" h="8587993">
                <a:moveTo>
                  <a:pt x="0" y="0"/>
                </a:moveTo>
                <a:lnTo>
                  <a:pt x="8341089" y="0"/>
                </a:lnTo>
                <a:lnTo>
                  <a:pt x="8341089" y="8587993"/>
                </a:lnTo>
                <a:lnTo>
                  <a:pt x="0" y="858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621993" y="2759202"/>
            <a:ext cx="6346737" cy="63467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19703" y="3572474"/>
            <a:ext cx="10053713" cy="4944945"/>
            <a:chOff x="0" y="0"/>
            <a:chExt cx="3197218" cy="15725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97218" cy="1572560"/>
            </a:xfrm>
            <a:custGeom>
              <a:avLst/>
              <a:gdLst/>
              <a:ahLst/>
              <a:cxnLst/>
              <a:rect l="l" t="t" r="r" b="b"/>
              <a:pathLst>
                <a:path w="3197218" h="1572560">
                  <a:moveTo>
                    <a:pt x="30802" y="0"/>
                  </a:moveTo>
                  <a:lnTo>
                    <a:pt x="3166416" y="0"/>
                  </a:lnTo>
                  <a:cubicBezTo>
                    <a:pt x="3183427" y="0"/>
                    <a:pt x="3197218" y="13791"/>
                    <a:pt x="3197218" y="30802"/>
                  </a:cubicBezTo>
                  <a:lnTo>
                    <a:pt x="3197218" y="1541758"/>
                  </a:lnTo>
                  <a:cubicBezTo>
                    <a:pt x="3197218" y="1558769"/>
                    <a:pt x="3183427" y="1572560"/>
                    <a:pt x="3166416" y="1572560"/>
                  </a:cubicBezTo>
                  <a:lnTo>
                    <a:pt x="30802" y="1572560"/>
                  </a:lnTo>
                  <a:cubicBezTo>
                    <a:pt x="13791" y="1572560"/>
                    <a:pt x="0" y="1558769"/>
                    <a:pt x="0" y="1541758"/>
                  </a:cubicBezTo>
                  <a:lnTo>
                    <a:pt x="0" y="30802"/>
                  </a:lnTo>
                  <a:cubicBezTo>
                    <a:pt x="0" y="13791"/>
                    <a:pt x="13791" y="0"/>
                    <a:pt x="30802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197218" cy="1620185"/>
            </a:xfrm>
            <a:prstGeom prst="rect">
              <a:avLst/>
            </a:prstGeom>
          </p:spPr>
          <p:txBody>
            <a:bodyPr lIns="31386" tIns="31386" rIns="31386" bIns="31386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7892" y="3731974"/>
            <a:ext cx="9615524" cy="428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37"/>
              </a:lnSpc>
            </a:pPr>
            <a:r>
              <a:rPr lang="en-US" sz="28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Bước 1: </a:t>
            </a:r>
            <a:r>
              <a:rPr lang="en-US" sz="28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dữ liệu lớn (Python Faker)</a:t>
            </a:r>
          </a:p>
          <a:p>
            <a:pPr algn="just">
              <a:lnSpc>
                <a:spcPts val="7037"/>
              </a:lnSpc>
            </a:pPr>
            <a:r>
              <a:rPr lang="en-US" sz="28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Bước 2: </a:t>
            </a:r>
            <a:r>
              <a:rPr lang="en-US" sz="28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Lưu trữ trên Hadoop HDFS</a:t>
            </a:r>
          </a:p>
          <a:p>
            <a:pPr algn="just">
              <a:lnSpc>
                <a:spcPts val="7037"/>
              </a:lnSpc>
            </a:pPr>
            <a:r>
              <a:rPr lang="en-US" sz="28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Bước 3: </a:t>
            </a:r>
            <a:r>
              <a:rPr lang="en-US" sz="28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Xử lý, truy vấn với Spark SQL</a:t>
            </a:r>
          </a:p>
          <a:p>
            <a:pPr algn="just">
              <a:lnSpc>
                <a:spcPts val="7037"/>
              </a:lnSpc>
            </a:pPr>
            <a:r>
              <a:rPr lang="en-US" sz="28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Bước 4:</a:t>
            </a:r>
            <a:r>
              <a:rPr lang="en-US" sz="28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Xây dựng và đánh giá mô hình ML (MLib)</a:t>
            </a:r>
          </a:p>
          <a:p>
            <a:pPr algn="just">
              <a:lnSpc>
                <a:spcPts val="7037"/>
              </a:lnSpc>
            </a:pPr>
            <a:r>
              <a:rPr lang="en-US" sz="281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Bước 5:</a:t>
            </a:r>
            <a:r>
              <a:rPr lang="en-US" sz="28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Trực quan hóa các mô hình MLib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19893" y="8182938"/>
            <a:ext cx="11658757" cy="116587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0234" y="9640287"/>
            <a:ext cx="1293426" cy="129342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B8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71078" y="2950144"/>
            <a:ext cx="12278193" cy="612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truy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vấn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đã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thực</a:t>
            </a:r>
            <a:r>
              <a:rPr lang="en-US" sz="22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hiện</a:t>
            </a:r>
            <a:r>
              <a:rPr lang="en-US" sz="2257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 smtClean="0">
                <a:solidFill>
                  <a:srgbClr val="000000"/>
                </a:solidFill>
                <a:latin typeface="Montserrat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Đếm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số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user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duy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nhất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mỗi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quốc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gia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Thời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gian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trung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bình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của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ứng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từng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hệ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điều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hành</a:t>
            </a:r>
            <a:r>
              <a:rPr lang="en-US" sz="2257" u="none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 smtClean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Top 5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ứng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AI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có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tổng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thời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lượng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cao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nhất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Tỷ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lệ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người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dùng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Premium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quốc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gia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Trung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bình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rating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loại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network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Tỷ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lệ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các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app AI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độ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tuổi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Số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lượng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phiên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của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ứng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AI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loại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thanh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toán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Phân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tích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khung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giờ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cao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điểm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trong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ngày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Ứng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có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tỷ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lệ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chuyển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đổi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Free sang Premium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cao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nhất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Phân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tích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số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lượng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phiên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từng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feature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được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Phân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tích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mối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quan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hệ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giữa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thời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lượng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sử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dụng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và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mức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đánh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giá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theo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session  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ngắn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/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vừa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/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dài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487297" lvl="1" indent="-243649" algn="just">
              <a:lnSpc>
                <a:spcPts val="3159"/>
              </a:lnSpc>
              <a:buAutoNum type="arabicPeriod"/>
            </a:pP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Nhóm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tính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năng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nào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có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rating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trung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bình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cao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257" u="none" dirty="0" err="1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nhất</a:t>
            </a:r>
            <a:r>
              <a:rPr lang="en-US" sz="2257" u="none" dirty="0">
                <a:solidFill>
                  <a:srgbClr val="000000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lnSpc>
                <a:spcPts val="3159"/>
              </a:lnSpc>
            </a:pPr>
            <a:endParaRPr lang="en-US" sz="2257" u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294438" y="0"/>
            <a:ext cx="4405042" cy="44050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23825" cap="sq">
              <a:solidFill>
                <a:srgbClr val="004CCF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>
            <a:off x="14456768" y="4680903"/>
            <a:ext cx="3017528" cy="2414023"/>
          </a:xfrm>
          <a:custGeom>
            <a:avLst/>
            <a:gdLst/>
            <a:ahLst/>
            <a:cxnLst/>
            <a:rect l="l" t="t" r="r" b="b"/>
            <a:pathLst>
              <a:path w="3017528" h="2414023">
                <a:moveTo>
                  <a:pt x="0" y="0"/>
                </a:moveTo>
                <a:lnTo>
                  <a:pt x="3017528" y="0"/>
                </a:lnTo>
                <a:lnTo>
                  <a:pt x="3017528" y="2414023"/>
                </a:lnTo>
                <a:lnTo>
                  <a:pt x="0" y="2414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71078" y="902467"/>
            <a:ext cx="7656288" cy="168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6"/>
              </a:lnSpc>
              <a:spcBef>
                <a:spcPct val="0"/>
              </a:spcBef>
            </a:pPr>
            <a:r>
              <a:rPr lang="en-US" sz="6213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Phân tích dữ liệu với Spark 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19893" y="8182938"/>
            <a:ext cx="11658757" cy="116587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0234" y="9640287"/>
            <a:ext cx="1293426" cy="129342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B8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185510" y="4920846"/>
            <a:ext cx="5301952" cy="1062749"/>
          </a:xfrm>
          <a:custGeom>
            <a:avLst/>
            <a:gdLst/>
            <a:ahLst/>
            <a:cxnLst/>
            <a:rect l="l" t="t" r="r" b="b"/>
            <a:pathLst>
              <a:path w="5301952" h="1062749">
                <a:moveTo>
                  <a:pt x="0" y="0"/>
                </a:moveTo>
                <a:lnTo>
                  <a:pt x="5301952" y="0"/>
                </a:lnTo>
                <a:lnTo>
                  <a:pt x="5301952" y="1062749"/>
                </a:lnTo>
                <a:lnTo>
                  <a:pt x="0" y="1062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45" r="-116" b="-294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85510" y="6338802"/>
            <a:ext cx="5329001" cy="3244560"/>
          </a:xfrm>
          <a:custGeom>
            <a:avLst/>
            <a:gdLst/>
            <a:ahLst/>
            <a:cxnLst/>
            <a:rect l="l" t="t" r="r" b="b"/>
            <a:pathLst>
              <a:path w="5329001" h="3244560">
                <a:moveTo>
                  <a:pt x="0" y="0"/>
                </a:moveTo>
                <a:lnTo>
                  <a:pt x="5329001" y="0"/>
                </a:lnTo>
                <a:lnTo>
                  <a:pt x="5329001" y="3244560"/>
                </a:lnTo>
                <a:lnTo>
                  <a:pt x="0" y="3244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8614" y="4799351"/>
            <a:ext cx="3454591" cy="1184244"/>
          </a:xfrm>
          <a:custGeom>
            <a:avLst/>
            <a:gdLst/>
            <a:ahLst/>
            <a:cxnLst/>
            <a:rect l="l" t="t" r="r" b="b"/>
            <a:pathLst>
              <a:path w="3454591" h="1184244">
                <a:moveTo>
                  <a:pt x="0" y="0"/>
                </a:moveTo>
                <a:lnTo>
                  <a:pt x="3454591" y="0"/>
                </a:lnTo>
                <a:lnTo>
                  <a:pt x="3454591" y="1184244"/>
                </a:lnTo>
                <a:lnTo>
                  <a:pt x="0" y="118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74152" y="6116945"/>
            <a:ext cx="2683514" cy="3466416"/>
          </a:xfrm>
          <a:custGeom>
            <a:avLst/>
            <a:gdLst/>
            <a:ahLst/>
            <a:cxnLst/>
            <a:rect l="l" t="t" r="r" b="b"/>
            <a:pathLst>
              <a:path w="2683514" h="3466416">
                <a:moveTo>
                  <a:pt x="0" y="0"/>
                </a:moveTo>
                <a:lnTo>
                  <a:pt x="2683514" y="0"/>
                </a:lnTo>
                <a:lnTo>
                  <a:pt x="2683514" y="3466417"/>
                </a:lnTo>
                <a:lnTo>
                  <a:pt x="0" y="3466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1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11105" y="4920846"/>
            <a:ext cx="5459847" cy="2940401"/>
          </a:xfrm>
          <a:custGeom>
            <a:avLst/>
            <a:gdLst/>
            <a:ahLst/>
            <a:cxnLst/>
            <a:rect l="l" t="t" r="r" b="b"/>
            <a:pathLst>
              <a:path w="5459847" h="2940401">
                <a:moveTo>
                  <a:pt x="0" y="0"/>
                </a:moveTo>
                <a:lnTo>
                  <a:pt x="5459847" y="0"/>
                </a:lnTo>
                <a:lnTo>
                  <a:pt x="5459847" y="2940401"/>
                </a:lnTo>
                <a:lnTo>
                  <a:pt x="0" y="29404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11105" y="8264950"/>
            <a:ext cx="5459847" cy="1346762"/>
          </a:xfrm>
          <a:custGeom>
            <a:avLst/>
            <a:gdLst/>
            <a:ahLst/>
            <a:cxnLst/>
            <a:rect l="l" t="t" r="r" b="b"/>
            <a:pathLst>
              <a:path w="5459847" h="1346762">
                <a:moveTo>
                  <a:pt x="0" y="0"/>
                </a:moveTo>
                <a:lnTo>
                  <a:pt x="5459847" y="0"/>
                </a:lnTo>
                <a:lnTo>
                  <a:pt x="5459847" y="1346762"/>
                </a:lnTo>
                <a:lnTo>
                  <a:pt x="0" y="134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87712" y="229319"/>
            <a:ext cx="7656288" cy="168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6"/>
              </a:lnSpc>
              <a:spcBef>
                <a:spcPct val="0"/>
              </a:spcBef>
            </a:pPr>
            <a:r>
              <a:rPr lang="en-US" sz="6213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Phân tích dữ liệu với Spark SQL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0319" y="2276996"/>
            <a:ext cx="4562931" cy="239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 Phân tích khung giờ sử dụng cao điểm trong ngày</a:t>
            </a:r>
          </a:p>
          <a:p>
            <a:pPr algn="just">
              <a:lnSpc>
                <a:spcPts val="3159"/>
              </a:lnSpc>
            </a:pPr>
            <a:r>
              <a:rPr lang="en-US" sz="225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“Các khung giờ 12h, 20h, 13h và 10–11h là thời điểm có số lượng phiên truy cập cao nhất, đều trên 4.200 phiên mỗi giờ”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3005" y="2276996"/>
            <a:ext cx="4672855" cy="279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 Tỷ lệ chuyển đổi Free → Premium:</a:t>
            </a:r>
          </a:p>
          <a:p>
            <a:pPr algn="just">
              <a:lnSpc>
                <a:spcPts val="3159"/>
              </a:lnSpc>
            </a:pPr>
            <a:r>
              <a:rPr lang="en-US" sz="225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“Các app như Gemini, Phind, ChatGPT có tỷ lệ chuyển lên Premium cao – insight quan trọng cho phát triển sản phẩm.”</a:t>
            </a:r>
          </a:p>
          <a:p>
            <a:pPr algn="just">
              <a:lnSpc>
                <a:spcPts val="3159"/>
              </a:lnSpc>
            </a:pPr>
            <a:endParaRPr lang="en-US" sz="225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16771" y="2276996"/>
            <a:ext cx="5848514" cy="279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11. Phân tích mối quan hệ giữa thời lượng sử dụng và mức đánh giá theo session ngắn/vừa/dài</a:t>
            </a:r>
          </a:p>
          <a:p>
            <a:pPr algn="just">
              <a:lnSpc>
                <a:spcPts val="3159"/>
              </a:lnSpc>
            </a:pPr>
            <a:r>
              <a:rPr lang="en-US" sz="225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“Những người dùng ở lại lâu hơn trong mỗi phiên thường có trải nghiệm tốt và sẵn sàng cho điểm cao hơn.”</a:t>
            </a:r>
          </a:p>
          <a:p>
            <a:pPr algn="just">
              <a:lnSpc>
                <a:spcPts val="3159"/>
              </a:lnSpc>
            </a:pPr>
            <a:endParaRPr lang="en-US" sz="225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AutoShape 19"/>
          <p:cNvSpPr/>
          <p:nvPr/>
        </p:nvSpPr>
        <p:spPr>
          <a:xfrm flipH="1">
            <a:off x="5934380" y="2324621"/>
            <a:ext cx="0" cy="72870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1762161" y="2324621"/>
            <a:ext cx="0" cy="728709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9199">
            <a:off x="308394" y="-5344957"/>
            <a:ext cx="17671212" cy="20976915"/>
          </a:xfrm>
          <a:custGeom>
            <a:avLst/>
            <a:gdLst/>
            <a:ahLst/>
            <a:cxnLst/>
            <a:rect l="l" t="t" r="r" b="b"/>
            <a:pathLst>
              <a:path w="17671212" h="20976915">
                <a:moveTo>
                  <a:pt x="9081757" y="0"/>
                </a:moveTo>
                <a:lnTo>
                  <a:pt x="17671212" y="16145346"/>
                </a:lnTo>
                <a:lnTo>
                  <a:pt x="8589455" y="20976914"/>
                </a:lnTo>
                <a:lnTo>
                  <a:pt x="0" y="4831568"/>
                </a:lnTo>
                <a:lnTo>
                  <a:pt x="9081757" y="0"/>
                </a:lnTo>
                <a:close/>
              </a:path>
            </a:pathLst>
          </a:custGeom>
          <a:blipFill>
            <a:blip r:embed="rId2"/>
            <a:stretch>
              <a:fillRect l="-58333" t="-10908" r="-2808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531984" y="5284361"/>
            <a:ext cx="9027994" cy="9016709"/>
          </a:xfrm>
          <a:custGeom>
            <a:avLst/>
            <a:gdLst/>
            <a:ahLst/>
            <a:cxnLst/>
            <a:rect l="l" t="t" r="r" b="b"/>
            <a:pathLst>
              <a:path w="9027994" h="9016709">
                <a:moveTo>
                  <a:pt x="9027994" y="0"/>
                </a:moveTo>
                <a:lnTo>
                  <a:pt x="0" y="0"/>
                </a:lnTo>
                <a:lnTo>
                  <a:pt x="0" y="9016709"/>
                </a:lnTo>
                <a:lnTo>
                  <a:pt x="9027994" y="9016709"/>
                </a:lnTo>
                <a:lnTo>
                  <a:pt x="90279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265863" y="-826101"/>
            <a:ext cx="7599206" cy="7824150"/>
          </a:xfrm>
          <a:custGeom>
            <a:avLst/>
            <a:gdLst/>
            <a:ahLst/>
            <a:cxnLst/>
            <a:rect l="l" t="t" r="r" b="b"/>
            <a:pathLst>
              <a:path w="7599206" h="7824150">
                <a:moveTo>
                  <a:pt x="0" y="0"/>
                </a:moveTo>
                <a:lnTo>
                  <a:pt x="7599205" y="0"/>
                </a:lnTo>
                <a:lnTo>
                  <a:pt x="7599205" y="7824150"/>
                </a:lnTo>
                <a:lnTo>
                  <a:pt x="0" y="7824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2163392" y="115039"/>
            <a:ext cx="5804146" cy="58041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4931" r="-3488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97999" y="3894088"/>
            <a:ext cx="10632797" cy="5620118"/>
            <a:chOff x="0" y="0"/>
            <a:chExt cx="4053288" cy="214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3288" cy="2142424"/>
            </a:xfrm>
            <a:custGeom>
              <a:avLst/>
              <a:gdLst/>
              <a:ahLst/>
              <a:cxnLst/>
              <a:rect l="l" t="t" r="r" b="b"/>
              <a:pathLst>
                <a:path w="4053288" h="2142424">
                  <a:moveTo>
                    <a:pt x="29125" y="0"/>
                  </a:moveTo>
                  <a:lnTo>
                    <a:pt x="4024164" y="0"/>
                  </a:lnTo>
                  <a:cubicBezTo>
                    <a:pt x="4031888" y="0"/>
                    <a:pt x="4039296" y="3068"/>
                    <a:pt x="4044758" y="8530"/>
                  </a:cubicBezTo>
                  <a:cubicBezTo>
                    <a:pt x="4050220" y="13992"/>
                    <a:pt x="4053288" y="21400"/>
                    <a:pt x="4053288" y="29125"/>
                  </a:cubicBezTo>
                  <a:lnTo>
                    <a:pt x="4053288" y="2113299"/>
                  </a:lnTo>
                  <a:cubicBezTo>
                    <a:pt x="4053288" y="2129385"/>
                    <a:pt x="4040249" y="2142424"/>
                    <a:pt x="4024164" y="2142424"/>
                  </a:cubicBezTo>
                  <a:lnTo>
                    <a:pt x="29125" y="2142424"/>
                  </a:lnTo>
                  <a:cubicBezTo>
                    <a:pt x="13040" y="2142424"/>
                    <a:pt x="0" y="2129385"/>
                    <a:pt x="0" y="2113299"/>
                  </a:cubicBezTo>
                  <a:lnTo>
                    <a:pt x="0" y="29125"/>
                  </a:lnTo>
                  <a:cubicBezTo>
                    <a:pt x="0" y="13040"/>
                    <a:pt x="13040" y="0"/>
                    <a:pt x="2912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053288" cy="2190049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1402" y="3992208"/>
            <a:ext cx="6874097" cy="4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sz="2804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cụm KMeans (unsupervised)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081" y="4629274"/>
            <a:ext cx="7879167" cy="16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580" lvl="1" indent="-264290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nhóm hành vi: Thụ động – Trung bình – Tích cực</a:t>
            </a:r>
          </a:p>
          <a:p>
            <a:pPr marL="528580" lvl="1" indent="-264290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Hỗ trợ doanh nghiệp cá nhân hóa chăm sóc khách hàng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999" y="1061740"/>
            <a:ext cx="9323559" cy="14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CỤM &amp; DỰ ĐOÁN HÀNH VI – Spark MLlib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999" y="2915953"/>
            <a:ext cx="5342289" cy="47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nâng cao với MLlib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1402" y="6602831"/>
            <a:ext cx="9739292" cy="4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sz="2804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Dự đoán khả năng nâng cấp Premium (supervised)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081" y="7239896"/>
            <a:ext cx="7879167" cy="2128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580" lvl="1" indent="-264290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Logistic Regression &amp; Random Forest</a:t>
            </a:r>
          </a:p>
          <a:p>
            <a:pPr marL="528580" lvl="1" indent="-264290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Forest kết quả tốt nhất (AUC ~0.53), nhận diện tốt hơn user tiềm năng</a:t>
            </a:r>
          </a:p>
          <a:p>
            <a:pPr marL="528580" lvl="1" indent="-264290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Hỗ trợ xác định đối tượng ưu tiên cho chiến dịch upsell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9199">
            <a:off x="308394" y="-5344957"/>
            <a:ext cx="17671212" cy="20976915"/>
          </a:xfrm>
          <a:custGeom>
            <a:avLst/>
            <a:gdLst/>
            <a:ahLst/>
            <a:cxnLst/>
            <a:rect l="l" t="t" r="r" b="b"/>
            <a:pathLst>
              <a:path w="17671212" h="20976915">
                <a:moveTo>
                  <a:pt x="9081757" y="0"/>
                </a:moveTo>
                <a:lnTo>
                  <a:pt x="17671212" y="16145346"/>
                </a:lnTo>
                <a:lnTo>
                  <a:pt x="8589455" y="20976914"/>
                </a:lnTo>
                <a:lnTo>
                  <a:pt x="0" y="4831568"/>
                </a:lnTo>
                <a:lnTo>
                  <a:pt x="9081757" y="0"/>
                </a:lnTo>
                <a:close/>
              </a:path>
            </a:pathLst>
          </a:custGeom>
          <a:blipFill>
            <a:blip r:embed="rId2"/>
            <a:stretch>
              <a:fillRect l="-58333" t="-10908" r="-2808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531984" y="5284361"/>
            <a:ext cx="9027994" cy="9016709"/>
          </a:xfrm>
          <a:custGeom>
            <a:avLst/>
            <a:gdLst/>
            <a:ahLst/>
            <a:cxnLst/>
            <a:rect l="l" t="t" r="r" b="b"/>
            <a:pathLst>
              <a:path w="9027994" h="9016709">
                <a:moveTo>
                  <a:pt x="9027994" y="0"/>
                </a:moveTo>
                <a:lnTo>
                  <a:pt x="0" y="0"/>
                </a:lnTo>
                <a:lnTo>
                  <a:pt x="0" y="9016709"/>
                </a:lnTo>
                <a:lnTo>
                  <a:pt x="9027994" y="9016709"/>
                </a:lnTo>
                <a:lnTo>
                  <a:pt x="90279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337088" y="-1120003"/>
            <a:ext cx="7599206" cy="7824150"/>
          </a:xfrm>
          <a:custGeom>
            <a:avLst/>
            <a:gdLst/>
            <a:ahLst/>
            <a:cxnLst/>
            <a:rect l="l" t="t" r="r" b="b"/>
            <a:pathLst>
              <a:path w="7599206" h="7824150">
                <a:moveTo>
                  <a:pt x="0" y="0"/>
                </a:moveTo>
                <a:lnTo>
                  <a:pt x="7599205" y="0"/>
                </a:lnTo>
                <a:lnTo>
                  <a:pt x="7599205" y="7824150"/>
                </a:lnTo>
                <a:lnTo>
                  <a:pt x="0" y="7824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4234617" y="-178863"/>
            <a:ext cx="5804146" cy="58041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4931" r="-3488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97999" y="3894088"/>
            <a:ext cx="10632797" cy="5620118"/>
            <a:chOff x="0" y="0"/>
            <a:chExt cx="4053288" cy="21424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3288" cy="2142424"/>
            </a:xfrm>
            <a:custGeom>
              <a:avLst/>
              <a:gdLst/>
              <a:ahLst/>
              <a:cxnLst/>
              <a:rect l="l" t="t" r="r" b="b"/>
              <a:pathLst>
                <a:path w="4053288" h="2142424">
                  <a:moveTo>
                    <a:pt x="29125" y="0"/>
                  </a:moveTo>
                  <a:lnTo>
                    <a:pt x="4024164" y="0"/>
                  </a:lnTo>
                  <a:cubicBezTo>
                    <a:pt x="4031888" y="0"/>
                    <a:pt x="4039296" y="3068"/>
                    <a:pt x="4044758" y="8530"/>
                  </a:cubicBezTo>
                  <a:cubicBezTo>
                    <a:pt x="4050220" y="13992"/>
                    <a:pt x="4053288" y="21400"/>
                    <a:pt x="4053288" y="29125"/>
                  </a:cubicBezTo>
                  <a:lnTo>
                    <a:pt x="4053288" y="2113299"/>
                  </a:lnTo>
                  <a:cubicBezTo>
                    <a:pt x="4053288" y="2129385"/>
                    <a:pt x="4040249" y="2142424"/>
                    <a:pt x="4024164" y="2142424"/>
                  </a:cubicBezTo>
                  <a:lnTo>
                    <a:pt x="29125" y="2142424"/>
                  </a:lnTo>
                  <a:cubicBezTo>
                    <a:pt x="13040" y="2142424"/>
                    <a:pt x="0" y="2129385"/>
                    <a:pt x="0" y="2113299"/>
                  </a:cubicBezTo>
                  <a:lnTo>
                    <a:pt x="0" y="29125"/>
                  </a:lnTo>
                  <a:cubicBezTo>
                    <a:pt x="0" y="13040"/>
                    <a:pt x="13040" y="0"/>
                    <a:pt x="2912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053288" cy="2190049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7999" y="2955360"/>
            <a:ext cx="11301259" cy="2669922"/>
          </a:xfrm>
          <a:custGeom>
            <a:avLst/>
            <a:gdLst/>
            <a:ahLst/>
            <a:cxnLst/>
            <a:rect l="l" t="t" r="r" b="b"/>
            <a:pathLst>
              <a:path w="11301259" h="2669922">
                <a:moveTo>
                  <a:pt x="0" y="0"/>
                </a:moveTo>
                <a:lnTo>
                  <a:pt x="11301259" y="0"/>
                </a:lnTo>
                <a:lnTo>
                  <a:pt x="11301259" y="2669923"/>
                </a:lnTo>
                <a:lnTo>
                  <a:pt x="0" y="2669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0510" y="6111058"/>
            <a:ext cx="4689269" cy="3681658"/>
          </a:xfrm>
          <a:custGeom>
            <a:avLst/>
            <a:gdLst/>
            <a:ahLst/>
            <a:cxnLst/>
            <a:rect l="l" t="t" r="r" b="b"/>
            <a:pathLst>
              <a:path w="4689269" h="3681658">
                <a:moveTo>
                  <a:pt x="0" y="0"/>
                </a:moveTo>
                <a:lnTo>
                  <a:pt x="4689269" y="0"/>
                </a:lnTo>
                <a:lnTo>
                  <a:pt x="4689269" y="3681658"/>
                </a:lnTo>
                <a:lnTo>
                  <a:pt x="0" y="3681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385397" y="6111058"/>
            <a:ext cx="4392153" cy="3681658"/>
          </a:xfrm>
          <a:custGeom>
            <a:avLst/>
            <a:gdLst/>
            <a:ahLst/>
            <a:cxnLst/>
            <a:rect l="l" t="t" r="r" b="b"/>
            <a:pathLst>
              <a:path w="4392153" h="3681658">
                <a:moveTo>
                  <a:pt x="0" y="0"/>
                </a:moveTo>
                <a:lnTo>
                  <a:pt x="4392152" y="0"/>
                </a:lnTo>
                <a:lnTo>
                  <a:pt x="4392152" y="3681658"/>
                </a:lnTo>
                <a:lnTo>
                  <a:pt x="0" y="3681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36081" y="2483677"/>
            <a:ext cx="6874097" cy="4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sz="2804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cụm KMeans (unsupervised)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999" y="1061740"/>
            <a:ext cx="9323559" cy="14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PHÂN CỤM &amp; DỰ ĐOÁN HÀNH VI – Spark MLlib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106" y="5644333"/>
            <a:ext cx="9739292" cy="47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</a:pPr>
            <a:r>
              <a:rPr lang="en-US" sz="2804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Dự đoán khả năng nâng cấp Premium (supervised)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151">
            <a:off x="-888644" y="-1837067"/>
            <a:ext cx="20065287" cy="13961134"/>
          </a:xfrm>
          <a:custGeom>
            <a:avLst/>
            <a:gdLst/>
            <a:ahLst/>
            <a:cxnLst/>
            <a:rect l="l" t="t" r="r" b="b"/>
            <a:pathLst>
              <a:path w="20065287" h="13961134">
                <a:moveTo>
                  <a:pt x="2200657" y="0"/>
                </a:moveTo>
                <a:lnTo>
                  <a:pt x="20065288" y="3912280"/>
                </a:lnTo>
                <a:lnTo>
                  <a:pt x="17864631" y="13961134"/>
                </a:lnTo>
                <a:lnTo>
                  <a:pt x="0" y="10048854"/>
                </a:lnTo>
                <a:lnTo>
                  <a:pt x="2200657" y="0"/>
                </a:lnTo>
                <a:close/>
              </a:path>
            </a:pathLst>
          </a:custGeom>
          <a:blipFill>
            <a:blip r:embed="rId2"/>
            <a:stretch>
              <a:fillRect l="-1241" r="-8451" b="-113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95821" y="2935011"/>
            <a:ext cx="6383965" cy="5622953"/>
            <a:chOff x="0" y="0"/>
            <a:chExt cx="2721368" cy="2396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1368" cy="2396963"/>
            </a:xfrm>
            <a:custGeom>
              <a:avLst/>
              <a:gdLst/>
              <a:ahLst/>
              <a:cxnLst/>
              <a:rect l="l" t="t" r="r" b="b"/>
              <a:pathLst>
                <a:path w="2721368" h="2396963">
                  <a:moveTo>
                    <a:pt x="48509" y="0"/>
                  </a:moveTo>
                  <a:lnTo>
                    <a:pt x="2672860" y="0"/>
                  </a:lnTo>
                  <a:cubicBezTo>
                    <a:pt x="2699650" y="0"/>
                    <a:pt x="2721368" y="21718"/>
                    <a:pt x="2721368" y="48509"/>
                  </a:cubicBezTo>
                  <a:lnTo>
                    <a:pt x="2721368" y="2348455"/>
                  </a:lnTo>
                  <a:cubicBezTo>
                    <a:pt x="2721368" y="2375245"/>
                    <a:pt x="2699650" y="2396963"/>
                    <a:pt x="2672860" y="2396963"/>
                  </a:cubicBezTo>
                  <a:lnTo>
                    <a:pt x="48509" y="2396963"/>
                  </a:lnTo>
                  <a:cubicBezTo>
                    <a:pt x="21718" y="2396963"/>
                    <a:pt x="0" y="2375245"/>
                    <a:pt x="0" y="2348455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21368" cy="2444588"/>
            </a:xfrm>
            <a:prstGeom prst="rect">
              <a:avLst/>
            </a:prstGeom>
          </p:spPr>
          <p:txBody>
            <a:bodyPr lIns="31386" tIns="31386" rIns="31386" bIns="31386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871075">
            <a:off x="15350015" y="-2421040"/>
            <a:ext cx="5078392" cy="5072044"/>
          </a:xfrm>
          <a:custGeom>
            <a:avLst/>
            <a:gdLst/>
            <a:ahLst/>
            <a:cxnLst/>
            <a:rect l="l" t="t" r="r" b="b"/>
            <a:pathLst>
              <a:path w="5078392" h="5072044">
                <a:moveTo>
                  <a:pt x="0" y="0"/>
                </a:moveTo>
                <a:lnTo>
                  <a:pt x="5078392" y="0"/>
                </a:lnTo>
                <a:lnTo>
                  <a:pt x="5078392" y="5072044"/>
                </a:lnTo>
                <a:lnTo>
                  <a:pt x="0" y="507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482527" y="2682047"/>
            <a:ext cx="10199181" cy="7279665"/>
          </a:xfrm>
          <a:custGeom>
            <a:avLst/>
            <a:gdLst/>
            <a:ahLst/>
            <a:cxnLst/>
            <a:rect l="l" t="t" r="r" b="b"/>
            <a:pathLst>
              <a:path w="10199181" h="7279665">
                <a:moveTo>
                  <a:pt x="0" y="0"/>
                </a:moveTo>
                <a:lnTo>
                  <a:pt x="10199180" y="0"/>
                </a:lnTo>
                <a:lnTo>
                  <a:pt x="10199180" y="7279665"/>
                </a:lnTo>
                <a:lnTo>
                  <a:pt x="0" y="7279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8449" y="1143000"/>
            <a:ext cx="10573521" cy="14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TRỰC QUAN HÓA KẾT QUẢ PHÂN TÍCH MLlib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9021" y="3077118"/>
            <a:ext cx="595290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Biểu đồ 1: Phân cụm người dùng (KMeans – scatter plot)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9021" y="4075823"/>
            <a:ext cx="6160765" cy="500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Mỗi chấm là 1 user, màu sắc theo nhóm hành vi (Thụ động, Trung bình, Tích cực).</a:t>
            </a:r>
          </a:p>
          <a:p>
            <a:pPr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Hình minh họa: scatter plot 2 chiều (avg_minute, avg_rating), mỗi màu 1 cụm.</a:t>
            </a:r>
          </a:p>
          <a:p>
            <a:pPr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0" lvl="0" indent="0" algn="just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Ý nghĩa: Doanh nghiệp nhìn rõ các phân khúc khách hàng, từ đó cá nhân hóa dịch vụ, chăm sóc phù hợp.</a:t>
            </a:r>
          </a:p>
          <a:p>
            <a:pPr marL="0" lvl="0" indent="0"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151">
            <a:off x="-888644" y="-1837067"/>
            <a:ext cx="20065287" cy="13961134"/>
          </a:xfrm>
          <a:custGeom>
            <a:avLst/>
            <a:gdLst/>
            <a:ahLst/>
            <a:cxnLst/>
            <a:rect l="l" t="t" r="r" b="b"/>
            <a:pathLst>
              <a:path w="20065287" h="13961134">
                <a:moveTo>
                  <a:pt x="2200657" y="0"/>
                </a:moveTo>
                <a:lnTo>
                  <a:pt x="20065288" y="3912280"/>
                </a:lnTo>
                <a:lnTo>
                  <a:pt x="17864631" y="13961134"/>
                </a:lnTo>
                <a:lnTo>
                  <a:pt x="0" y="10048854"/>
                </a:lnTo>
                <a:lnTo>
                  <a:pt x="2200657" y="0"/>
                </a:lnTo>
                <a:close/>
              </a:path>
            </a:pathLst>
          </a:custGeom>
          <a:blipFill>
            <a:blip r:embed="rId2"/>
            <a:stretch>
              <a:fillRect l="-1241" r="-8451" b="-113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95821" y="2935011"/>
            <a:ext cx="6383965" cy="5622953"/>
            <a:chOff x="0" y="0"/>
            <a:chExt cx="2721368" cy="2396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1368" cy="2396963"/>
            </a:xfrm>
            <a:custGeom>
              <a:avLst/>
              <a:gdLst/>
              <a:ahLst/>
              <a:cxnLst/>
              <a:rect l="l" t="t" r="r" b="b"/>
              <a:pathLst>
                <a:path w="2721368" h="2396963">
                  <a:moveTo>
                    <a:pt x="48509" y="0"/>
                  </a:moveTo>
                  <a:lnTo>
                    <a:pt x="2672860" y="0"/>
                  </a:lnTo>
                  <a:cubicBezTo>
                    <a:pt x="2699650" y="0"/>
                    <a:pt x="2721368" y="21718"/>
                    <a:pt x="2721368" y="48509"/>
                  </a:cubicBezTo>
                  <a:lnTo>
                    <a:pt x="2721368" y="2348455"/>
                  </a:lnTo>
                  <a:cubicBezTo>
                    <a:pt x="2721368" y="2375245"/>
                    <a:pt x="2699650" y="2396963"/>
                    <a:pt x="2672860" y="2396963"/>
                  </a:cubicBezTo>
                  <a:lnTo>
                    <a:pt x="48509" y="2396963"/>
                  </a:lnTo>
                  <a:cubicBezTo>
                    <a:pt x="21718" y="2396963"/>
                    <a:pt x="0" y="2375245"/>
                    <a:pt x="0" y="2348455"/>
                  </a:cubicBezTo>
                  <a:lnTo>
                    <a:pt x="0" y="48509"/>
                  </a:lnTo>
                  <a:cubicBezTo>
                    <a:pt x="0" y="21718"/>
                    <a:pt x="21718" y="0"/>
                    <a:pt x="4850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21368" cy="2444588"/>
            </a:xfrm>
            <a:prstGeom prst="rect">
              <a:avLst/>
            </a:prstGeom>
          </p:spPr>
          <p:txBody>
            <a:bodyPr lIns="31386" tIns="31386" rIns="31386" bIns="31386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871075">
            <a:off x="15350015" y="-2421040"/>
            <a:ext cx="5078392" cy="5072044"/>
          </a:xfrm>
          <a:custGeom>
            <a:avLst/>
            <a:gdLst/>
            <a:ahLst/>
            <a:cxnLst/>
            <a:rect l="l" t="t" r="r" b="b"/>
            <a:pathLst>
              <a:path w="5078392" h="5072044">
                <a:moveTo>
                  <a:pt x="0" y="0"/>
                </a:moveTo>
                <a:lnTo>
                  <a:pt x="5078392" y="0"/>
                </a:lnTo>
                <a:lnTo>
                  <a:pt x="5078392" y="5072044"/>
                </a:lnTo>
                <a:lnTo>
                  <a:pt x="0" y="507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13069" y="2547241"/>
            <a:ext cx="10344600" cy="6711059"/>
          </a:xfrm>
          <a:custGeom>
            <a:avLst/>
            <a:gdLst/>
            <a:ahLst/>
            <a:cxnLst/>
            <a:rect l="l" t="t" r="r" b="b"/>
            <a:pathLst>
              <a:path w="10344600" h="6711059">
                <a:moveTo>
                  <a:pt x="0" y="0"/>
                </a:moveTo>
                <a:lnTo>
                  <a:pt x="10344599" y="0"/>
                </a:lnTo>
                <a:lnTo>
                  <a:pt x="10344599" y="6711059"/>
                </a:lnTo>
                <a:lnTo>
                  <a:pt x="0" y="6711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8449" y="1143000"/>
            <a:ext cx="10573521" cy="140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TRỰC QUAN HÓA KẾT QUẢ PHÂN TÍCH MLlib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9021" y="3077118"/>
            <a:ext cx="5952908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004CC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Biểu đồ 2: Đánh giá mô hình phân loại Premium (ROC Curve)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9021" y="4095511"/>
            <a:ext cx="6240279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Đường cong ROC cho thấy khả năng phân biệt user Premium/Non-Premium.</a:t>
            </a:r>
          </a:p>
          <a:p>
            <a:pPr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518158" lvl="1" indent="-259079" algn="just">
              <a:lnSpc>
                <a:spcPts val="3359"/>
              </a:lnSpc>
              <a:buFont typeface="Arial"/>
              <a:buChar char="•"/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Hình minh họa: ROC curve với giá trị AUC ~0.52.</a:t>
            </a:r>
          </a:p>
          <a:p>
            <a:pPr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just">
              <a:lnSpc>
                <a:spcPts val="3359"/>
              </a:lnSpc>
            </a:pPr>
            <a:r>
              <a:rPr lang="en-US" sz="23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Ý nghĩa: Dễ dàng đánh giá hiệu quả dự đoán, hỗ trợ ra quyết định marketing, upsell.</a:t>
            </a:r>
          </a:p>
          <a:p>
            <a:pPr marL="0" lvl="0" indent="0" algn="just">
              <a:lnSpc>
                <a:spcPts val="3359"/>
              </a:lnSpc>
            </a:pPr>
            <a:endParaRPr lang="en-US" sz="2399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795</Words>
  <Application>Microsoft Office PowerPoint</Application>
  <PresentationFormat>Custom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Montserrat</vt:lpstr>
      <vt:lpstr>Montserrat Bold</vt:lpstr>
      <vt:lpstr>Montserrat Medium</vt:lpstr>
      <vt:lpstr>Montserrat Semi-Bold</vt:lpstr>
      <vt:lpstr>Montserrat Ultra-Bold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BigData</dc:title>
  <cp:lastModifiedBy>Jacker Nguyen</cp:lastModifiedBy>
  <cp:revision>2</cp:revision>
  <dcterms:created xsi:type="dcterms:W3CDTF">2006-08-16T00:00:00Z</dcterms:created>
  <dcterms:modified xsi:type="dcterms:W3CDTF">2025-05-31T06:29:50Z</dcterms:modified>
  <dc:identifier>DAGo1cvQpoM</dc:identifier>
</cp:coreProperties>
</file>